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380" r:id="rId2"/>
    <p:sldId id="372" r:id="rId3"/>
    <p:sldId id="383" r:id="rId4"/>
    <p:sldId id="381" r:id="rId5"/>
    <p:sldId id="382" r:id="rId6"/>
    <p:sldId id="386" r:id="rId7"/>
    <p:sldId id="385" r:id="rId8"/>
    <p:sldId id="387" r:id="rId9"/>
  </p:sldIdLst>
  <p:sldSz cx="9144000" cy="5715000" type="screen16x10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715E7-8E0E-4EE4-86CA-171F482BD995}">
          <p14:sldIdLst>
            <p14:sldId id="380"/>
            <p14:sldId id="372"/>
            <p14:sldId id="383"/>
            <p14:sldId id="381"/>
            <p14:sldId id="382"/>
            <p14:sldId id="386"/>
            <p14:sldId id="385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5">
          <p15:clr>
            <a:srgbClr val="A4A3A4"/>
          </p15:clr>
        </p15:guide>
        <p15:guide id="3" pos="3127">
          <p15:clr>
            <a:srgbClr val="A4A3A4"/>
          </p15:clr>
        </p15:guide>
        <p15:guide id="4" orient="horz" pos="2208">
          <p15:clr>
            <a:srgbClr val="A4A3A4"/>
          </p15:clr>
        </p15:guide>
        <p15:guide id="5" pos="2908">
          <p15:clr>
            <a:srgbClr val="A4A3A4"/>
          </p15:clr>
        </p15:guide>
        <p15:guide id="6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00"/>
    <a:srgbClr val="00AAE7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 autoAdjust="0"/>
    <p:restoredTop sz="80492" autoAdjust="0"/>
  </p:normalViewPr>
  <p:slideViewPr>
    <p:cSldViewPr>
      <p:cViewPr varScale="1">
        <p:scale>
          <a:sx n="79" d="100"/>
          <a:sy n="79" d="100"/>
        </p:scale>
        <p:origin x="1618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-1668" y="-84"/>
      </p:cViewPr>
      <p:guideLst>
        <p:guide orient="horz" pos="2141"/>
        <p:guide pos="3105"/>
        <p:guide pos="3127"/>
        <p:guide orient="horz" pos="2208"/>
        <p:guide pos="29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66348" y="0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/>
          <a:lstStyle>
            <a:lvl1pPr algn="r">
              <a:defRPr sz="1400"/>
            </a:lvl1pPr>
          </a:lstStyle>
          <a:p>
            <a:fld id="{8B54E5FD-8866-434C-AA33-B938461681DB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657933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66348" y="6657933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 anchor="b"/>
          <a:lstStyle>
            <a:lvl1pPr algn="r">
              <a:defRPr sz="1400"/>
            </a:lvl1pPr>
          </a:lstStyle>
          <a:p>
            <a:fld id="{7E00ED29-90E2-43FF-86F3-4E77C92A2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3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66348" y="0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/>
          <a:lstStyle>
            <a:lvl1pPr algn="r">
              <a:defRPr sz="1400"/>
            </a:lvl1pPr>
          </a:lstStyle>
          <a:p>
            <a:fld id="{D904510E-41AC-4AFE-B7D5-393418535B25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525463"/>
            <a:ext cx="4203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916" tIns="51458" rIns="102916" bIns="514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9640" y="3329939"/>
            <a:ext cx="7437120" cy="3154680"/>
          </a:xfrm>
          <a:prstGeom prst="rect">
            <a:avLst/>
          </a:prstGeom>
        </p:spPr>
        <p:txBody>
          <a:bodyPr vert="horz" lIns="102916" tIns="51458" rIns="102916" bIns="51458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657933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66348" y="6657933"/>
            <a:ext cx="4028440" cy="350520"/>
          </a:xfrm>
          <a:prstGeom prst="rect">
            <a:avLst/>
          </a:prstGeom>
        </p:spPr>
        <p:txBody>
          <a:bodyPr vert="horz" lIns="102916" tIns="51458" rIns="102916" bIns="51458" rtlCol="0" anchor="b"/>
          <a:lstStyle>
            <a:lvl1pPr algn="r">
              <a:defRPr sz="1400"/>
            </a:lvl1pPr>
          </a:lstStyle>
          <a:p>
            <a:fld id="{F38050DD-3A5E-4293-9AE9-53DA622CC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3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8640-EA9A-4DF6-BAC5-A47171FE90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0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1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5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5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4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0989396"/>
              </p:ext>
            </p:extLst>
          </p:nvPr>
        </p:nvGraphicFramePr>
        <p:xfrm>
          <a:off x="609600" y="3459480"/>
          <a:ext cx="7010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0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54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401263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03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9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8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2362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32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6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7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5" cy="1078903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57200" y="69876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521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3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D0D6-E6F3-426E-83B7-DFAE735B1066}" type="datetimeFigureOut">
              <a:rPr lang="ru-RU" altLang="ru-RU"/>
              <a:pPr>
                <a:defRPr/>
              </a:pPr>
              <a:t>15.12.2017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2CD6-596E-4502-A91A-22F56FE9B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7" y="2095501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Изображение 2" descr="Les-relations-positiv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2410"/>
          <a:stretch/>
        </p:blipFill>
        <p:spPr>
          <a:xfrm>
            <a:off x="0" y="-22820"/>
            <a:ext cx="9144000" cy="57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4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8302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" y="1"/>
            <a:ext cx="9143245" cy="107890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0"/>
          </p:nvPr>
        </p:nvSpPr>
        <p:spPr>
          <a:xfrm>
            <a:off x="457200" y="69876"/>
            <a:ext cx="4800600" cy="273026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lang="ru-RU" sz="1000" smtClean="0">
                <a:cs typeface="Arial"/>
              </a:rPr>
              <a:pPr marL="25400"/>
              <a:t>‹#›</a:t>
            </a:fld>
            <a:endParaRPr lang="ru-RU" sz="1000">
              <a:cs typeface="Arial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10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726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930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392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480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57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159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0713" y="4257411"/>
            <a:ext cx="1755717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13" r:id="rId9"/>
    <p:sldLayoutId id="2147483711" r:id="rId10"/>
    <p:sldLayoutId id="2147483708" r:id="rId11"/>
    <p:sldLayoutId id="2147483706" r:id="rId12"/>
    <p:sldLayoutId id="2147483709" r:id="rId13"/>
    <p:sldLayoutId id="2147483710" r:id="rId14"/>
    <p:sldLayoutId id="2147483705" r:id="rId15"/>
    <p:sldLayoutId id="2147483712" r:id="rId16"/>
    <p:sldLayoutId id="2147483714" r:id="rId17"/>
    <p:sldLayoutId id="2147483715" r:id="rId18"/>
    <p:sldLayoutId id="2147483716" r:id="rId19"/>
    <p:sldLayoutId id="2147483717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hyperlink" Target="http://www.r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</a:t>
            </a:fld>
            <a:endParaRPr lang="ru-RU" sz="100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image66.png" descr="Scan0001_0003_Layer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452"/>
            <a:ext cx="51845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434647"/>
            <a:ext cx="4766839" cy="2592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630238" indent="-630238" algn="l" defTabSz="914400" rtl="0" eaLnBrk="1" latinLnBrk="0" hangingPunct="1">
              <a:spcBef>
                <a:spcPct val="0"/>
              </a:spcBef>
              <a:buFont typeface="+mj-lt"/>
              <a:buAutoNum type="arabicPeriod"/>
              <a:defRPr sz="4800" b="1" i="0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Опыт ПАО «Ростелеком» по реализации ГЧП-проектов: применимые модели, привлечение финансирования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1" name="Изображение 7" descr="logo_rostelecom_ru_horizontal_mon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96"/>
            <a:ext cx="1862972" cy="9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idx="10"/>
          </p:nvPr>
        </p:nvSpPr>
        <p:spPr>
          <a:xfrm>
            <a:off x="395536" y="337220"/>
            <a:ext cx="6360903" cy="349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spc="50" dirty="0">
                <a:solidFill>
                  <a:schemeClr val="bg1"/>
                </a:solidFill>
              </a:rPr>
              <a:t>ГЧП ПРОЕКТЫ ПАО «РОСТЕЛЕКОМ»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42F93F51-09ED-453A-9BA8-49AE705995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</a:t>
            </a:fld>
            <a:endParaRPr lang="ru-RU" sz="1000"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7E8DA-CA93-4FDC-8985-563AEE131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572"/>
            <a:ext cx="9144000" cy="46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r="388" b="6572"/>
          <a:stretch/>
        </p:blipFill>
        <p:spPr>
          <a:xfrm>
            <a:off x="15640" y="1100924"/>
            <a:ext cx="9113002" cy="4420872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264157" y="3866522"/>
            <a:ext cx="2819819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ВОЗМОЖНОСТЬ ВЫБОРА ОПТИМАЛЬНЫХ ТЕХНИЧЕСКИХ И ИНФРАСТРУКТУРНЫХ РЕШЕНИЙ ИЛИ ВОЗМОЖНОСТЬ ЗАМЕНЫ ТРЕБУЕМОГО ОБОРУДОВАНИЯ БОЛЕЕ ЭФФЕКТИВНЫМ И ЭКОНОМИЧНЫМ АНАЛОГОМ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216485" y="3864004"/>
            <a:ext cx="2819819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НАЛИЧИЕ ПРОЕКТНОЙ ДОКУМЕНТАЦИИ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6168813" y="3871326"/>
            <a:ext cx="2819819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ГОТОВНОСТЬ ЗАКАЗЧИКА СОДЕЙСТВОВАТЬ </a:t>
            </a:r>
          </a:p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В ПОЛУЧЕНИИ НЕОБХОДИМЫХ ТЕХНИЧЕСКИХ УСЛОВИЙ И СОГЛАСОВАНИЙ ПО ПРОЕКТУ</a:t>
            </a:r>
          </a:p>
        </p:txBody>
      </p: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395536" y="438277"/>
            <a:ext cx="7010400" cy="311479"/>
          </a:xfrm>
        </p:spPr>
        <p:txBody>
          <a:bodyPr/>
          <a:lstStyle/>
          <a:p>
            <a:r>
              <a:rPr lang="ru-RU" sz="2000" b="1" spc="50" dirty="0">
                <a:latin typeface="+mn-lt"/>
                <a:ea typeface="+mn-ea"/>
              </a:rPr>
              <a:t>ТРЕБОВАНИЯ К ОТБОРУ ИНВЕСТИЦИОННЫХ ПРОЕКТОВ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309844" y="5014770"/>
            <a:ext cx="3881505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СОБЛЮДЕНЫ ТРЕБОВАНИЯ ЗАКОНОДАТЕЛЬСТВА К ФОРМЕ ДОГОВОРА, ФОРМЕ РАСЧЕТОВ ПО ДОГОВОРУ, ПРЕДМЕТУ, ОБЪЕКТУ ДОГОВОРНЫХ ОТНОШЕНИЙ</a:t>
            </a: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4748452" y="5019996"/>
            <a:ext cx="4194680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ДОГОВОРНАЯ МОДЕЛЬ ОБЕСПЕЧИВАЕТ ВОЗМОЖНОСТЬ ДОСТИЖЕНИЯ БАЛАНСА РИСКОВ ПРОЕКТА МЕЖДУ ЗАКАЗЧИКОМ И ИСПОЛНИТЕЛЕМ (РИСК ПЕРЕДАН ТОЙ СТОРОНЕ, КОТОРАЯ ИМЕЕТ БОЛЬШЕ ВОЗМОЖНОСТЕЙ ПО УПРАВЛЕНИЮ ИМ)</a:t>
            </a: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269737" y="2826973"/>
            <a:ext cx="3972335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УСЛОВИЯ ПРОЕКТА ПОЗВОЛЯЮТ ОБЕСПЕЧИТЬ ВОЗМОЖНОСТЬ ОКУПАЕМОСТИ ИНВЕСТИЦИОННЫХ ВЛОЖЕНИЙ</a:t>
            </a: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4755743" y="2819257"/>
            <a:ext cx="2819819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ДОГОВОР (КОНТРАКТ, СОГЛАШЕНИЕ) ЗАКЛЮЧЕН НА СРОК БОЛЬШЕ СРОКА ОКУПАЕМОСТИ ПРОЕКТА</a:t>
            </a:r>
          </a:p>
        </p:txBody>
      </p:sp>
      <p:sp>
        <p:nvSpPr>
          <p:cNvPr id="26" name="Заголовок 4"/>
          <p:cNvSpPr txBox="1">
            <a:spLocks/>
          </p:cNvSpPr>
          <p:nvPr/>
        </p:nvSpPr>
        <p:spPr>
          <a:xfrm>
            <a:off x="250282" y="1938541"/>
            <a:ext cx="4109958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ГОСУДАРСТВЕННЫЙ (МУНИЦИПАЛЬНЫЙ) ДОЛГ НЕ ПРЕВЫШАЕТ ОБЪЕМ ДОХОДОВ БЮДЖЕТА ПУБЛИЧНОГО-ПРАВОВОГО ОБРАЗОВАНИЯ</a:t>
            </a:r>
          </a:p>
        </p:txBody>
      </p:sp>
      <p:sp>
        <p:nvSpPr>
          <p:cNvPr id="27" name="Заголовок 4"/>
          <p:cNvSpPr txBox="1">
            <a:spLocks/>
          </p:cNvSpPr>
          <p:nvPr/>
        </p:nvSpPr>
        <p:spPr>
          <a:xfrm>
            <a:off x="4703846" y="1923439"/>
            <a:ext cx="4048882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000" b="0" dirty="0">
                <a:solidFill>
                  <a:prstClr val="black"/>
                </a:solidFill>
                <a:latin typeface="DINPro-Regular" panose="02000503030000020004" pitchFamily="50" charset="0"/>
              </a:rPr>
              <a:t>ФИНАНСИРОВАНИЕ УЧАСТИЯ ЗАКАЗЧИКА В ПРОЕКТЕ ПРЕДУСМОТРЕНО ПРАВОВЫМ АКТОМ О БЮДЖЕТЕ И ГОСУДАРСТВЕННОЙ (МУНИЦИПАЛЬНОЙ) ПРОГРАММЕ</a:t>
            </a: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79512" y="1478502"/>
            <a:ext cx="8712968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82"/>
              </a:lnSpc>
              <a:spcAft>
                <a:spcPts val="468"/>
              </a:spcAft>
              <a:defRPr sz="1600">
                <a:solidFill>
                  <a:srgbClr val="404040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ru-RU" sz="1100" dirty="0">
                <a:solidFill>
                  <a:schemeClr val="bg2"/>
                </a:solidFill>
                <a:latin typeface="DINPro-Bold" panose="02000503030000020004" pitchFamily="50" charset="0"/>
              </a:rPr>
              <a:t>ФИНАНСОВАЯ НАДЕЖНОСТЬ ЗАКАЗЧИКА</a:t>
            </a:r>
          </a:p>
        </p:txBody>
      </p:sp>
      <p:sp>
        <p:nvSpPr>
          <p:cNvPr id="29" name="Заголовок 4"/>
          <p:cNvSpPr txBox="1">
            <a:spLocks/>
          </p:cNvSpPr>
          <p:nvPr/>
        </p:nvSpPr>
        <p:spPr>
          <a:xfrm>
            <a:off x="178768" y="2374409"/>
            <a:ext cx="8712968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82"/>
              </a:lnSpc>
              <a:spcAft>
                <a:spcPts val="468"/>
              </a:spcAft>
              <a:defRPr sz="1600">
                <a:solidFill>
                  <a:srgbClr val="404040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ru-RU" sz="1100" dirty="0">
                <a:solidFill>
                  <a:schemeClr val="bg2"/>
                </a:solidFill>
                <a:latin typeface="DINPro-Bold" panose="02000503030000020004" pitchFamily="50" charset="0"/>
              </a:rPr>
              <a:t>ОКУПАЕМОСТЬ ПРОЕКТА В РАЗУМНЫЕ СРОКИ</a:t>
            </a:r>
          </a:p>
        </p:txBody>
      </p:sp>
      <p:sp>
        <p:nvSpPr>
          <p:cNvPr id="30" name="Заголовок 4"/>
          <p:cNvSpPr txBox="1">
            <a:spLocks/>
          </p:cNvSpPr>
          <p:nvPr/>
        </p:nvSpPr>
        <p:spPr>
          <a:xfrm>
            <a:off x="178768" y="3287253"/>
            <a:ext cx="8712968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82"/>
              </a:lnSpc>
              <a:spcAft>
                <a:spcPts val="468"/>
              </a:spcAft>
              <a:defRPr sz="1600">
                <a:solidFill>
                  <a:srgbClr val="404040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ru-RU" sz="1100" dirty="0">
                <a:solidFill>
                  <a:schemeClr val="bg2"/>
                </a:solidFill>
                <a:latin typeface="DINPro-Bold" panose="02000503030000020004" pitchFamily="50" charset="0"/>
              </a:rPr>
              <a:t>ОЦЕНКА КАЧЕСТВА ДОГОВОРНОЙ МОДЕЛИ</a:t>
            </a: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78768" y="4460329"/>
            <a:ext cx="8712968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82"/>
              </a:lnSpc>
              <a:spcAft>
                <a:spcPts val="468"/>
              </a:spcAft>
              <a:defRPr sz="1600">
                <a:solidFill>
                  <a:srgbClr val="404040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ru-RU" sz="1100" dirty="0">
                <a:solidFill>
                  <a:schemeClr val="bg2"/>
                </a:solidFill>
                <a:latin typeface="DINPro-Bold" panose="02000503030000020004" pitchFamily="50" charset="0"/>
              </a:rPr>
              <a:t>ОЦЕНКА КАЧЕСТВА ДОГОВОРНОЙ МОДЕЛИ</a:t>
            </a:r>
          </a:p>
        </p:txBody>
      </p:sp>
      <p:sp>
        <p:nvSpPr>
          <p:cNvPr id="32" name="Заголовок 4"/>
          <p:cNvSpPr txBox="1">
            <a:spLocks/>
          </p:cNvSpPr>
          <p:nvPr/>
        </p:nvSpPr>
        <p:spPr>
          <a:xfrm>
            <a:off x="178768" y="1201333"/>
            <a:ext cx="8712968" cy="196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482"/>
              </a:lnSpc>
              <a:spcAft>
                <a:spcPts val="468"/>
              </a:spcAft>
              <a:defRPr sz="1600">
                <a:solidFill>
                  <a:srgbClr val="404040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ru-RU" sz="1100" dirty="0">
                <a:solidFill>
                  <a:schemeClr val="bg2"/>
                </a:solidFill>
                <a:latin typeface="DINPro-Bold" panose="02000503030000020004" pitchFamily="50" charset="0"/>
              </a:rPr>
              <a:t>ТРЕБОВАНИЯ К ОЦЕНКЕ ВОЗМОЖНОСТИ УЧАСТИЯ В  ИНВЕСТИЦИОННОМ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338168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34" y="459642"/>
            <a:ext cx="7010400" cy="311479"/>
          </a:xfrm>
        </p:spPr>
        <p:txBody>
          <a:bodyPr/>
          <a:lstStyle/>
          <a:p>
            <a:r>
              <a:rPr lang="ru-RU" sz="2000" b="1" spc="50" dirty="0">
                <a:latin typeface="+mn-lt"/>
                <a:ea typeface="+mn-ea"/>
              </a:rPr>
              <a:t>ВОПРОСЫ ПРИВЛЕЧЕНИЯ ВНЕШНЕГО ФИНАНСИРОВАНИЯ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</a:t>
            </a:fld>
            <a:endParaRPr lang="ru-RU" sz="1000"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93" y="8050909"/>
            <a:ext cx="331694" cy="890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632F21-CB9C-4E92-BC5F-27DD68630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872"/>
            <a:ext cx="9144000" cy="46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E7F914-C906-4688-ACC8-CA6C4E3A1CA3}"/>
              </a:ext>
            </a:extLst>
          </p:cNvPr>
          <p:cNvSpPr/>
          <p:nvPr/>
        </p:nvSpPr>
        <p:spPr>
          <a:xfrm>
            <a:off x="267211" y="1264587"/>
            <a:ext cx="1672389" cy="36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Проектное кредитование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67CF09C-BFE4-4566-8383-E30523CC4EA2}"/>
              </a:ext>
            </a:extLst>
          </p:cNvPr>
          <p:cNvSpPr/>
          <p:nvPr/>
        </p:nvSpPr>
        <p:spPr>
          <a:xfrm>
            <a:off x="953011" y="1806007"/>
            <a:ext cx="300789" cy="4391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0C4A3-3D5A-4386-BEF6-EC76164B4428}"/>
              </a:ext>
            </a:extLst>
          </p:cNvPr>
          <p:cNvSpPr/>
          <p:nvPr/>
        </p:nvSpPr>
        <p:spPr>
          <a:xfrm>
            <a:off x="267211" y="2353445"/>
            <a:ext cx="1672389" cy="866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/>
              <a:t>Высокая ставка (выше 12,5%)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/>
              <a:t>Обязательные гарантии возврата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/>
              <a:t>Необходимость обеспечения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D08E2604-8DA2-4B1B-9F9C-80BE5963773E}"/>
              </a:ext>
            </a:extLst>
          </p:cNvPr>
          <p:cNvSpPr/>
          <p:nvPr/>
        </p:nvSpPr>
        <p:spPr>
          <a:xfrm>
            <a:off x="953011" y="3285891"/>
            <a:ext cx="300789" cy="4391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9F8599-CC3A-492C-A28C-B169E6BDD130}"/>
              </a:ext>
            </a:extLst>
          </p:cNvPr>
          <p:cNvSpPr/>
          <p:nvPr/>
        </p:nvSpPr>
        <p:spPr>
          <a:xfrm>
            <a:off x="267211" y="3839345"/>
            <a:ext cx="1672389" cy="10343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Не создает дополнительной ценности для ПАО «РОСТЕЛЕКОМ» по сравнению с использованием существующих источников финансирования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9AF133-E029-4BB9-B9E2-8437A22D85C4}"/>
              </a:ext>
            </a:extLst>
          </p:cNvPr>
          <p:cNvSpPr/>
          <p:nvPr/>
        </p:nvSpPr>
        <p:spPr>
          <a:xfrm>
            <a:off x="2026829" y="1264587"/>
            <a:ext cx="1672389" cy="36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Создание </a:t>
            </a:r>
            <a:r>
              <a:rPr lang="en-US" sz="1350" dirty="0"/>
              <a:t>SPV</a:t>
            </a:r>
            <a:endParaRPr lang="ru-RU" sz="1350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30459F09-1D6E-4815-882F-00ABA1A341AF}"/>
              </a:ext>
            </a:extLst>
          </p:cNvPr>
          <p:cNvSpPr/>
          <p:nvPr/>
        </p:nvSpPr>
        <p:spPr>
          <a:xfrm>
            <a:off x="2712629" y="1806007"/>
            <a:ext cx="300789" cy="4391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CC4BE9-120F-4699-97B0-0AD9E00B9C2F}"/>
              </a:ext>
            </a:extLst>
          </p:cNvPr>
          <p:cNvSpPr/>
          <p:nvPr/>
        </p:nvSpPr>
        <p:spPr>
          <a:xfrm>
            <a:off x="2026829" y="2351160"/>
            <a:ext cx="1672389" cy="11543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/>
              <a:t>Небольшая доля участия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/>
              <a:t>Необходимость консолидации по МСФО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/>
              <a:t>Потеря эффективности проекта для Ростелеком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8ED22B0B-5863-4EC2-8B9B-51D482ACA112}"/>
              </a:ext>
            </a:extLst>
          </p:cNvPr>
          <p:cNvSpPr/>
          <p:nvPr/>
        </p:nvSpPr>
        <p:spPr>
          <a:xfrm>
            <a:off x="2712628" y="3505467"/>
            <a:ext cx="300789" cy="2195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DE6F63-D8CA-4346-AED0-BB92EFB3EC38}"/>
              </a:ext>
            </a:extLst>
          </p:cNvPr>
          <p:cNvSpPr/>
          <p:nvPr/>
        </p:nvSpPr>
        <p:spPr>
          <a:xfrm>
            <a:off x="2026829" y="3839345"/>
            <a:ext cx="1672389" cy="10343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Не создает дополнительной ценности для ПАО «РОСТЕЛЕКОМ» по сравнению с использованием существующих источников финансирования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3F0A2A-0932-4727-A974-3060B24B6899}"/>
              </a:ext>
            </a:extLst>
          </p:cNvPr>
          <p:cNvSpPr/>
          <p:nvPr/>
        </p:nvSpPr>
        <p:spPr>
          <a:xfrm>
            <a:off x="3786447" y="1264587"/>
            <a:ext cx="1672389" cy="36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Инфраструктурные облигации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5FD3A7E-EFF6-474D-A9FB-534429758D48}"/>
              </a:ext>
            </a:extLst>
          </p:cNvPr>
          <p:cNvSpPr/>
          <p:nvPr/>
        </p:nvSpPr>
        <p:spPr>
          <a:xfrm>
            <a:off x="4472247" y="1806007"/>
            <a:ext cx="300789" cy="4391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473721-26C6-4F9C-B3B8-36A287A2BAD8}"/>
              </a:ext>
            </a:extLst>
          </p:cNvPr>
          <p:cNvSpPr/>
          <p:nvPr/>
        </p:nvSpPr>
        <p:spPr>
          <a:xfrm>
            <a:off x="3786447" y="2353444"/>
            <a:ext cx="1672389" cy="980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Сложная процедура выпуска и торгов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Неопределенный результат привлечения средств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Стоимость денег сопоставима с кредитованием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9AF60A13-AEB6-4F96-9D52-296F5D5E62DE}"/>
              </a:ext>
            </a:extLst>
          </p:cNvPr>
          <p:cNvSpPr/>
          <p:nvPr/>
        </p:nvSpPr>
        <p:spPr>
          <a:xfrm>
            <a:off x="4472247" y="3400191"/>
            <a:ext cx="300789" cy="3248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070BF2-D844-4D56-A244-BB2C611C4CDF}"/>
              </a:ext>
            </a:extLst>
          </p:cNvPr>
          <p:cNvSpPr/>
          <p:nvPr/>
        </p:nvSpPr>
        <p:spPr>
          <a:xfrm>
            <a:off x="3786447" y="3839345"/>
            <a:ext cx="1672389" cy="458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Использование затруднительно в текущей корпоративной структуре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8FD47FE-8FCB-4F11-8278-BFA096FD971C}"/>
              </a:ext>
            </a:extLst>
          </p:cNvPr>
          <p:cNvSpPr/>
          <p:nvPr/>
        </p:nvSpPr>
        <p:spPr>
          <a:xfrm>
            <a:off x="5539390" y="1264587"/>
            <a:ext cx="1672389" cy="36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Факторинг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CB47CE22-3AFF-4AB7-A495-1242FC0C1386}"/>
              </a:ext>
            </a:extLst>
          </p:cNvPr>
          <p:cNvSpPr/>
          <p:nvPr/>
        </p:nvSpPr>
        <p:spPr>
          <a:xfrm>
            <a:off x="6225190" y="1806007"/>
            <a:ext cx="300789" cy="4391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01063FA-9C29-4123-92DB-F16883B2FCE9}"/>
              </a:ext>
            </a:extLst>
          </p:cNvPr>
          <p:cNvSpPr/>
          <p:nvPr/>
        </p:nvSpPr>
        <p:spPr>
          <a:xfrm>
            <a:off x="5539390" y="2353444"/>
            <a:ext cx="1672389" cy="980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Утрата части эффектов от проекта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Коротки срок финансирования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Стоимость денег сопоставима с кредитованием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086F93E-F319-41A1-BC6C-981142A6BD4F}"/>
              </a:ext>
            </a:extLst>
          </p:cNvPr>
          <p:cNvSpPr/>
          <p:nvPr/>
        </p:nvSpPr>
        <p:spPr>
          <a:xfrm>
            <a:off x="6225190" y="3400191"/>
            <a:ext cx="300789" cy="3248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9D52B47-CB80-4038-8334-C470ACB647A7}"/>
              </a:ext>
            </a:extLst>
          </p:cNvPr>
          <p:cNvSpPr/>
          <p:nvPr/>
        </p:nvSpPr>
        <p:spPr>
          <a:xfrm>
            <a:off x="5539390" y="3839345"/>
            <a:ext cx="1672389" cy="3248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Возможность использования ограничена</a:t>
            </a: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90581" y="409228"/>
            <a:ext cx="7010400" cy="311479"/>
          </a:xfrm>
        </p:spPr>
        <p:txBody>
          <a:bodyPr/>
          <a:lstStyle/>
          <a:p>
            <a:r>
              <a:rPr lang="ru-RU" sz="2000" b="1" spc="50" dirty="0">
                <a:latin typeface="+mn-lt"/>
                <a:ea typeface="+mn-ea"/>
              </a:rPr>
              <a:t>ВАРИАНТЫ ПРИВЛЕЧЕНИЯ ФИНАНСИРОВАНИЯ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8FD47FE-8FCB-4F11-8278-BFA096FD971C}"/>
              </a:ext>
            </a:extLst>
          </p:cNvPr>
          <p:cNvSpPr/>
          <p:nvPr/>
        </p:nvSpPr>
        <p:spPr>
          <a:xfrm>
            <a:off x="7300981" y="1262303"/>
            <a:ext cx="1672389" cy="3609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Лизинг</a:t>
            </a:r>
          </a:p>
        </p:txBody>
      </p:sp>
      <p:sp>
        <p:nvSpPr>
          <p:cNvPr id="35" name="Стрелка: вниз 20">
            <a:extLst>
              <a:ext uri="{FF2B5EF4-FFF2-40B4-BE49-F238E27FC236}">
                <a16:creationId xmlns:a16="http://schemas.microsoft.com/office/drawing/2014/main" id="{CB47CE22-3AFF-4AB7-A495-1242FC0C1386}"/>
              </a:ext>
            </a:extLst>
          </p:cNvPr>
          <p:cNvSpPr/>
          <p:nvPr/>
        </p:nvSpPr>
        <p:spPr>
          <a:xfrm>
            <a:off x="7986781" y="1803723"/>
            <a:ext cx="300789" cy="4391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1063FA-9C29-4123-92DB-F16883B2FCE9}"/>
              </a:ext>
            </a:extLst>
          </p:cNvPr>
          <p:cNvSpPr/>
          <p:nvPr/>
        </p:nvSpPr>
        <p:spPr>
          <a:xfrm>
            <a:off x="7300981" y="2351160"/>
            <a:ext cx="1672389" cy="980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Утрата части эффектов от проекта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Необходимость обеспечения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825" dirty="0"/>
              <a:t>Стоимость денег сопоставима с кредитованием</a:t>
            </a:r>
          </a:p>
        </p:txBody>
      </p:sp>
      <p:sp>
        <p:nvSpPr>
          <p:cNvPr id="37" name="Стрелка: вниз 22">
            <a:extLst>
              <a:ext uri="{FF2B5EF4-FFF2-40B4-BE49-F238E27FC236}">
                <a16:creationId xmlns:a16="http://schemas.microsoft.com/office/drawing/2014/main" id="{6086F93E-F319-41A1-BC6C-981142A6BD4F}"/>
              </a:ext>
            </a:extLst>
          </p:cNvPr>
          <p:cNvSpPr/>
          <p:nvPr/>
        </p:nvSpPr>
        <p:spPr>
          <a:xfrm>
            <a:off x="7986781" y="3397907"/>
            <a:ext cx="300789" cy="3248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9D52B47-CB80-4038-8334-C470ACB647A7}"/>
              </a:ext>
            </a:extLst>
          </p:cNvPr>
          <p:cNvSpPr/>
          <p:nvPr/>
        </p:nvSpPr>
        <p:spPr>
          <a:xfrm>
            <a:off x="7300981" y="3837061"/>
            <a:ext cx="1672389" cy="3248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Возможность использования ограничена</a:t>
            </a:r>
          </a:p>
        </p:txBody>
      </p:sp>
      <p:sp>
        <p:nvSpPr>
          <p:cNvPr id="39" name="Shape 722"/>
          <p:cNvSpPr/>
          <p:nvPr/>
        </p:nvSpPr>
        <p:spPr>
          <a:xfrm>
            <a:off x="316511" y="5054318"/>
            <a:ext cx="8656859" cy="50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661" tIns="35662" rIns="35661" bIns="35662">
            <a:spAutoFit/>
          </a:bodyPr>
          <a:lstStyle/>
          <a:p>
            <a:pPr algn="ctr">
              <a:defRPr sz="2000">
                <a:solidFill>
                  <a:srgbClr val="00B0F0"/>
                </a:solidFill>
                <a:latin typeface="DINPro-Black"/>
                <a:ea typeface="DINPro-Black"/>
                <a:cs typeface="DINPro-Black"/>
                <a:sym typeface="DINPro-Black"/>
              </a:defRPr>
            </a:pPr>
            <a:r>
              <a:rPr lang="ru-RU" sz="1400" b="1" kern="2000" spc="100" dirty="0">
                <a:latin typeface="+mj-lt"/>
                <a:ea typeface="DINPro-Medium"/>
                <a:cs typeface="DINPro-Medium"/>
                <a:sym typeface="DINPro-Medium"/>
              </a:rPr>
              <a:t>НЕОБХОДИМО ИСКАТЬ НОВЫЕ ВОЗМОЖНОСТИ РЫНКА ДЛЯ ПРИВЛЕЧЕНИЯ ФИНАНСИРОВАНИЯ В ПРОЕКТЫ </a:t>
            </a:r>
          </a:p>
        </p:txBody>
      </p:sp>
    </p:spTree>
    <p:extLst>
      <p:ext uri="{BB962C8B-B14F-4D97-AF65-F5344CB8AC3E}">
        <p14:creationId xmlns:p14="http://schemas.microsoft.com/office/powerpoint/2010/main" val="104849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9228"/>
            <a:ext cx="7010400" cy="311479"/>
          </a:xfrm>
        </p:spPr>
        <p:txBody>
          <a:bodyPr/>
          <a:lstStyle/>
          <a:p>
            <a:r>
              <a:rPr lang="ru-RU" sz="2000" b="1" spc="50" dirty="0">
                <a:latin typeface="+mn-lt"/>
                <a:ea typeface="+mn-ea"/>
              </a:rPr>
              <a:t>ОБОБЩЕННЫЕ ТРЕБОВАНИЯ ФИНАНСИРУЮЩИХ ОРГАНИЗАЦИЙ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</a:t>
            </a:fld>
            <a:endParaRPr lang="ru-RU" sz="1000"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DCB2C2-4F2B-4831-B70E-6782E6ED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097"/>
            <a:ext cx="9144000" cy="46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8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9228"/>
            <a:ext cx="7010400" cy="311479"/>
          </a:xfrm>
        </p:spPr>
        <p:txBody>
          <a:bodyPr/>
          <a:lstStyle/>
          <a:p>
            <a:r>
              <a:rPr lang="ru-RU" sz="2000" b="1" spc="50" dirty="0">
                <a:latin typeface="+mn-lt"/>
                <a:ea typeface="+mn-ea"/>
              </a:rPr>
              <a:t>ВОЗМОЖНЫЕ НАПРАВЛЕНИЯ РАЗВИТИЯ ПАРТНЕРСТВА С ФИНАНСИРУЮЩИМИ ОРГАНИЗАЦИЯМИ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</a:t>
            </a:fld>
            <a:endParaRPr lang="ru-RU" sz="100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4B4A4A-80EF-4D14-A5C3-44E926F4E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206"/>
            <a:ext cx="9144000" cy="46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8880"/>
            <a:ext cx="9143998" cy="337037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9661" y="1697680"/>
            <a:ext cx="6858000" cy="17907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>
                <a:solidFill>
                  <a:schemeClr val="bg1"/>
                </a:solidFill>
                <a:latin typeface="Chevin Pro Light" panose="020F0303030000060003" pitchFamily="34" charset="0"/>
              </a:rPr>
              <a:t>СПАСИБО!</a:t>
            </a:r>
            <a:br>
              <a:rPr lang="ru-RU" sz="60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Chevin Pro Light" panose="020F0303030000060003" pitchFamily="34" charset="0"/>
              </a:rPr>
              <a:t>Кострюкова Надежда</a:t>
            </a:r>
            <a:br>
              <a:rPr lang="ru-RU" sz="1200" b="1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br>
              <a:rPr lang="ru-RU" sz="1200" b="1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Директор проектов</a:t>
            </a: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Продуктовый офис «Умный город» </a:t>
            </a: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Корпоративный центр ПАО «Ростелеком»</a:t>
            </a: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 </a:t>
            </a: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Тел.+7 (499) 999-80-00  </a:t>
            </a:r>
            <a:r>
              <a:rPr lang="ru-RU" sz="1200" dirty="0" err="1">
                <a:solidFill>
                  <a:schemeClr val="bg1"/>
                </a:solidFill>
                <a:latin typeface="Chevin Pro Light" panose="020F0303030000060003" pitchFamily="34" charset="0"/>
              </a:rPr>
              <a:t>вн</a:t>
            </a: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. 6261</a:t>
            </a: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hevin Pro Light" panose="020F0303030000060003" pitchFamily="34" charset="0"/>
              </a:rPr>
              <a:t>E-mail: nadezhda.kostryukova@rt.ru</a:t>
            </a:r>
            <a: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  <a:hlinkClick r:id="rId4"/>
              </a:rPr>
              <a:t>http://www.rt.ru</a:t>
            </a:r>
            <a:br>
              <a:rPr lang="ru-RU" sz="1200" dirty="0">
                <a:solidFill>
                  <a:schemeClr val="bg1"/>
                </a:solidFill>
                <a:latin typeface="Chevin Pro Light" panose="020F0303030000060003" pitchFamily="34" charset="0"/>
              </a:rPr>
            </a:br>
            <a:endParaRPr lang="ru-RU" sz="1200" dirty="0">
              <a:solidFill>
                <a:schemeClr val="bg1"/>
              </a:solidFill>
              <a:latin typeface="Chevin Pro Light" panose="020F030303000006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89" y="641347"/>
            <a:ext cx="1845022" cy="7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24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11606</TotalTime>
  <Words>328</Words>
  <Application>Microsoft Office PowerPoint</Application>
  <PresentationFormat>Экран (16:10)</PresentationFormat>
  <Paragraphs>60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Chevin Pro Light</vt:lpstr>
      <vt:lpstr>DINPro-Bold</vt:lpstr>
      <vt:lpstr>DINPro-Medium</vt:lpstr>
      <vt:lpstr>DINPro-Regular</vt:lpstr>
      <vt:lpstr>Специальное оформление</vt:lpstr>
      <vt:lpstr>Презентация PowerPoint</vt:lpstr>
      <vt:lpstr>Презентация PowerPoint</vt:lpstr>
      <vt:lpstr>ТРЕБОВАНИЯ К ОТБОРУ ИНВЕСТИЦИОННЫХ ПРОЕКТОВ</vt:lpstr>
      <vt:lpstr>ВОПРОСЫ ПРИВЛЕЧЕНИЯ ВНЕШНЕГО ФИНАНСИРОВАНИЯ</vt:lpstr>
      <vt:lpstr>ВАРИАНТЫ ПРИВЛЕЧЕНИЯ ФИНАНСИРОВАНИЯ</vt:lpstr>
      <vt:lpstr>ОБОБЩЕННЫЕ ТРЕБОВАНИЯ ФИНАНСИРУЮЩИХ ОРГАНИЗАЦИЙ</vt:lpstr>
      <vt:lpstr>ВОЗМОЖНЫЕ НАПРАВЛЕНИЯ РАЗВИТИЯ ПАРТНЕРСТВА С ФИНАНСИРУЮЩИМИ ОРГАНИЗАЦИЯМИ</vt:lpstr>
      <vt:lpstr>СПАСИБО!  Кострюкова Надежда  Директор проектов Продуктовый офис «Умный город»  Корпоративный центр ПАО «Ростелеком»   Тел.+7 (499) 999-80-00  вн. 6261 E-mail: nadezhda.kostryukova@rt.ruhttp://www.rt.ru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Кострюкова</cp:lastModifiedBy>
  <cp:revision>17</cp:revision>
  <cp:lastPrinted>2017-09-27T12:50:17Z</cp:lastPrinted>
  <dcterms:created xsi:type="dcterms:W3CDTF">2015-03-27T16:01:07Z</dcterms:created>
  <dcterms:modified xsi:type="dcterms:W3CDTF">2017-12-15T08:11:03Z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LastSaved">
    <vt:filetime>2015-03-27T00:00:00Z</vt:filetime>
  </property>
</Properties>
</file>